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43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99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40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54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35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8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9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83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31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02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8E01E-90CB-4671-919A-769DB6279897}" type="datetimeFigureOut">
              <a:rPr lang="zh-TW" altLang="en-US" smtClean="0"/>
              <a:t>2015/2/25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4D2C8-EBB8-49D5-BAAC-A7F32CCCC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68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916113"/>
            <a:ext cx="8229600" cy="703262"/>
          </a:xfrm>
        </p:spPr>
        <p:txBody>
          <a:bodyPr>
            <a:normAutofit fontScale="90000"/>
          </a:bodyPr>
          <a:lstStyle/>
          <a:p>
            <a:r>
              <a:rPr lang="en-US" altLang="zh-TW" b="1" smtClean="0"/>
              <a:t>Simulink</a:t>
            </a:r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1547813" y="4005263"/>
            <a:ext cx="6400800" cy="1752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buFont typeface="Arial" pitchFamily="34" charset="0"/>
              <a:buNone/>
              <a:defRPr/>
            </a:pPr>
            <a:r>
              <a:rPr lang="en-US" altLang="zh-TW" b="1" dirty="0" smtClean="0">
                <a:solidFill>
                  <a:schemeClr val="tx1"/>
                </a:solidFill>
              </a:rPr>
              <a:t>National </a:t>
            </a:r>
            <a:r>
              <a:rPr lang="en-US" altLang="zh-TW" b="1" dirty="0" err="1" smtClean="0">
                <a:solidFill>
                  <a:schemeClr val="tx1"/>
                </a:solidFill>
              </a:rPr>
              <a:t>Tsing</a:t>
            </a:r>
            <a:r>
              <a:rPr lang="en-US" altLang="zh-TW" b="1" dirty="0" smtClean="0">
                <a:solidFill>
                  <a:schemeClr val="tx1"/>
                </a:solidFill>
              </a:rPr>
              <a:t> </a:t>
            </a:r>
            <a:r>
              <a:rPr lang="en-US" altLang="zh-TW" b="1" dirty="0" err="1" smtClean="0">
                <a:solidFill>
                  <a:schemeClr val="tx1"/>
                </a:solidFill>
              </a:rPr>
              <a:t>Hua</a:t>
            </a:r>
            <a:r>
              <a:rPr lang="en-US" altLang="zh-TW" b="1" dirty="0" smtClean="0">
                <a:solidFill>
                  <a:schemeClr val="tx1"/>
                </a:solidFill>
              </a:rPr>
              <a:t> University</a:t>
            </a:r>
          </a:p>
          <a:p>
            <a:pPr algn="ctr" eaLnBrk="1" hangingPunct="1">
              <a:buFont typeface="Arial" pitchFamily="34" charset="0"/>
              <a:buNone/>
              <a:defRPr/>
            </a:pPr>
            <a:r>
              <a:rPr lang="en-US" altLang="zh-TW" b="1" dirty="0" smtClean="0">
                <a:solidFill>
                  <a:schemeClr val="tx1"/>
                </a:solidFill>
              </a:rPr>
              <a:t>Process Information Engineering Laboratory</a:t>
            </a:r>
          </a:p>
          <a:p>
            <a:pPr algn="ctr" eaLnBrk="1" hangingPunct="1">
              <a:buFont typeface="Arial" pitchFamily="34" charset="0"/>
              <a:buNone/>
              <a:defRPr/>
            </a:pPr>
            <a:r>
              <a:rPr lang="zh-TW" altLang="en-US" b="1" dirty="0" smtClean="0">
                <a:solidFill>
                  <a:schemeClr val="tx1"/>
                </a:solidFill>
                <a:ea typeface="標楷體" pitchFamily="65" charset="-120"/>
              </a:rPr>
              <a:t>康嘉麟</a:t>
            </a:r>
            <a:endParaRPr lang="en-US" altLang="zh-TW" b="1" dirty="0" smtClean="0">
              <a:solidFill>
                <a:schemeClr val="tx1"/>
              </a:solidFill>
              <a:ea typeface="標楷體" pitchFamily="65" charset="-120"/>
            </a:endParaRPr>
          </a:p>
          <a:p>
            <a:pPr algn="ctr" eaLnBrk="1" hangingPunct="1">
              <a:buFont typeface="Arial" pitchFamily="34" charset="0"/>
              <a:buNone/>
              <a:defRPr/>
            </a:pPr>
            <a:r>
              <a:rPr lang="en-US" altLang="zh-TW" b="1" dirty="0" smtClean="0">
                <a:solidFill>
                  <a:schemeClr val="tx1"/>
                </a:solidFill>
                <a:ea typeface="標楷體" pitchFamily="65" charset="-120"/>
              </a:rPr>
              <a:t>2015.5.24</a:t>
            </a:r>
            <a:endParaRPr lang="en-US" altLang="zh-TW" b="1" dirty="0">
              <a:solidFill>
                <a:schemeClr val="tx1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18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0D0394-546B-4272-A4D2-AB6C355BB4D3}" type="slidenum">
              <a:rPr lang="zh-TW" altLang="en-US" smtClean="0"/>
              <a:pPr>
                <a:defRPr/>
              </a:pPr>
              <a:t>10</a:t>
            </a:fld>
            <a:endParaRPr lang="zh-TW" alt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Sources-Step</a:t>
            </a:r>
          </a:p>
        </p:txBody>
      </p:sp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285875"/>
            <a:ext cx="5953125" cy="527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1285875"/>
            <a:ext cx="45624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圓角矩形 8"/>
          <p:cNvSpPr/>
          <p:nvPr/>
        </p:nvSpPr>
        <p:spPr>
          <a:xfrm>
            <a:off x="714375" y="5000625"/>
            <a:ext cx="571500" cy="21431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23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7DFFAE-C74F-48FE-8A54-250B1BB84B58}" type="slidenum">
              <a:rPr lang="zh-TW" altLang="en-US" smtClean="0"/>
              <a:pPr>
                <a:defRPr/>
              </a:pPr>
              <a:t>11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Continuous-Transfer Function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213" y="1785938"/>
            <a:ext cx="450691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785938"/>
            <a:ext cx="41433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圓角矩形 6"/>
          <p:cNvSpPr/>
          <p:nvPr/>
        </p:nvSpPr>
        <p:spPr>
          <a:xfrm>
            <a:off x="428625" y="3000375"/>
            <a:ext cx="571500" cy="21431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4786313" y="4786313"/>
            <a:ext cx="500062" cy="21431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57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A82A4-99DD-49ED-8686-9AFACC165E0C}" type="slidenum">
              <a:rPr lang="zh-TW" altLang="en-US" smtClean="0"/>
              <a:pPr>
                <a:defRPr/>
              </a:pPr>
              <a:t>12</a:t>
            </a:fld>
            <a:endParaRPr lang="zh-TW" altLang="en-US"/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000250"/>
            <a:ext cx="4221163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2071688"/>
            <a:ext cx="3767138" cy="377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Result of Example1</a:t>
            </a:r>
          </a:p>
        </p:txBody>
      </p:sp>
    </p:spTree>
    <p:extLst>
      <p:ext uri="{BB962C8B-B14F-4D97-AF65-F5344CB8AC3E}">
        <p14:creationId xmlns:p14="http://schemas.microsoft.com/office/powerpoint/2010/main" val="364105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06CCF-0D81-48E5-BC7B-88098C0610AB}" type="slidenum">
              <a:rPr lang="zh-TW" altLang="en-US" smtClean="0"/>
              <a:pPr>
                <a:defRPr/>
              </a:pPr>
              <a:t>13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PID Feedback Control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857375"/>
            <a:ext cx="499903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752600"/>
            <a:ext cx="330517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圓角矩形 8"/>
          <p:cNvSpPr/>
          <p:nvPr/>
        </p:nvSpPr>
        <p:spPr>
          <a:xfrm>
            <a:off x="2500313" y="3714750"/>
            <a:ext cx="1071562" cy="7143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0" name="圓角矩形 9"/>
          <p:cNvSpPr/>
          <p:nvPr/>
        </p:nvSpPr>
        <p:spPr>
          <a:xfrm>
            <a:off x="5429250" y="3071813"/>
            <a:ext cx="1214438" cy="9286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4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677AE-E9B7-4F3B-9726-32BC1AF91610}" type="slidenum">
              <a:rPr lang="zh-TW" altLang="en-US" smtClean="0"/>
              <a:pPr>
                <a:defRPr/>
              </a:pPr>
              <a:t>14</a:t>
            </a:fld>
            <a:endParaRPr lang="zh-TW" altLang="en-US"/>
          </a:p>
        </p:txBody>
      </p:sp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286000"/>
            <a:ext cx="4867275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PID Control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 (</a:t>
            </a:r>
            <a:r>
              <a:rPr lang="en-US" altLang="zh-TW" sz="4400" dirty="0" err="1">
                <a:solidFill>
                  <a:srgbClr val="FF0000"/>
                </a:solidFill>
                <a:latin typeface="+mn-lt"/>
                <a:ea typeface="新細明體" pitchFamily="18" charset="-120"/>
              </a:rPr>
              <a:t>K</a:t>
            </a:r>
            <a:r>
              <a:rPr lang="en-US" altLang="zh-TW" sz="4400" baseline="-25000" dirty="0" err="1">
                <a:solidFill>
                  <a:srgbClr val="FF0000"/>
                </a:solidFill>
                <a:latin typeface="+mn-lt"/>
                <a:ea typeface="新細明體" pitchFamily="18" charset="-120"/>
              </a:rPr>
              <a:t>c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=1,K</a:t>
            </a:r>
            <a:r>
              <a:rPr lang="en-US" altLang="zh-TW" sz="4400" baseline="-25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I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=1,K</a:t>
            </a:r>
            <a:r>
              <a:rPr lang="en-US" altLang="zh-TW" sz="4400" baseline="-25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D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=1)</a:t>
            </a:r>
            <a:endParaRPr kumimoji="0" lang="en-US" altLang="zh-TW" sz="4400" dirty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643313" y="2643188"/>
            <a:ext cx="571500" cy="50006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4096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2643188"/>
            <a:ext cx="3286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55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295B6-67EF-4400-8950-5D79B2023A21}" type="slidenum">
              <a:rPr lang="zh-TW" altLang="en-US" smtClean="0"/>
              <a:pPr>
                <a:defRPr/>
              </a:pPr>
              <a:t>15</a:t>
            </a:fld>
            <a:endParaRPr lang="zh-TW" altLang="en-US"/>
          </a:p>
        </p:txBody>
      </p:sp>
      <p:pic>
        <p:nvPicPr>
          <p:cNvPr id="419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857375"/>
            <a:ext cx="42291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PID Control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 (</a:t>
            </a:r>
            <a:r>
              <a:rPr lang="en-US" altLang="zh-TW" sz="4400" dirty="0" err="1">
                <a:solidFill>
                  <a:srgbClr val="FF0000"/>
                </a:solidFill>
                <a:latin typeface="+mn-lt"/>
                <a:ea typeface="新細明體" pitchFamily="18" charset="-120"/>
              </a:rPr>
              <a:t>K</a:t>
            </a:r>
            <a:r>
              <a:rPr lang="en-US" altLang="zh-TW" sz="4400" baseline="-25000" dirty="0" err="1">
                <a:solidFill>
                  <a:srgbClr val="FF0000"/>
                </a:solidFill>
                <a:latin typeface="+mn-lt"/>
                <a:ea typeface="新細明體" pitchFamily="18" charset="-120"/>
              </a:rPr>
              <a:t>c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=1,K</a:t>
            </a:r>
            <a:r>
              <a:rPr lang="en-US" altLang="zh-TW" sz="4400" baseline="-25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I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=1,K</a:t>
            </a:r>
            <a:r>
              <a:rPr lang="en-US" altLang="zh-TW" sz="4400" baseline="-25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D</a:t>
            </a:r>
            <a:r>
              <a:rPr lang="en-US" altLang="zh-TW" sz="44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=1)</a:t>
            </a:r>
            <a:endParaRPr kumimoji="0" lang="en-US" altLang="zh-TW" sz="4400" dirty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419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000250"/>
            <a:ext cx="397192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0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DC77A-A8FB-49FD-B8DE-A61190C06367}" type="slidenum">
              <a:rPr lang="zh-TW" altLang="en-US" smtClean="0"/>
              <a:pPr>
                <a:defRPr/>
              </a:pPr>
              <a:t>16</a:t>
            </a:fld>
            <a:endParaRPr lang="zh-TW" altLang="en-US"/>
          </a:p>
        </p:txBody>
      </p:sp>
      <p:pic>
        <p:nvPicPr>
          <p:cNvPr id="430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289050"/>
            <a:ext cx="5357812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Plot(</a:t>
            </a:r>
            <a:r>
              <a:rPr kumimoji="0" lang="en-US" altLang="zh-TW" sz="44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tout,simout</a:t>
            </a: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pic>
        <p:nvPicPr>
          <p:cNvPr id="430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428875"/>
            <a:ext cx="3736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46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11AC8B-2CF5-4AC5-80F4-2ECD6D5DDDA3}" type="slidenum">
              <a:rPr lang="zh-TW" altLang="en-US" smtClean="0"/>
              <a:pPr>
                <a:defRPr/>
              </a:pPr>
              <a:t>17</a:t>
            </a:fld>
            <a:endParaRPr lang="en-US" altLang="zh-TW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75"/>
            <a:ext cx="8229600" cy="703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/>
              <a:t>Example</a:t>
            </a:r>
            <a:r>
              <a:rPr lang="zh-TW" altLang="en-US" smtClean="0"/>
              <a:t> </a:t>
            </a:r>
            <a:r>
              <a:rPr lang="en-US" altLang="zh-TW" smtClean="0"/>
              <a:t>2</a:t>
            </a:r>
            <a:endParaRPr lang="zh-TW" altLang="zh-TW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2400" smtClean="0">
                <a:ea typeface="標楷體" pitchFamily="65" charset="-120"/>
              </a:rPr>
              <a:t>      </a:t>
            </a:r>
            <a:r>
              <a:rPr lang="en-US" altLang="zh-TW" sz="2800" b="1" smtClean="0">
                <a:ea typeface="標楷體" pitchFamily="65" charset="-120"/>
              </a:rPr>
              <a:t>Ideal Batch Reactor</a:t>
            </a:r>
            <a:endParaRPr lang="en-US" altLang="zh-TW" sz="2400" b="1" smtClean="0"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400" smtClean="0">
                <a:ea typeface="標楷體" pitchFamily="65" charset="-120"/>
              </a:rPr>
              <a:t>	</a:t>
            </a:r>
            <a:r>
              <a:rPr lang="zh-TW" altLang="en-US" sz="2400" smtClean="0">
                <a:ea typeface="標楷體" pitchFamily="65" charset="-120"/>
              </a:rPr>
              <a:t>速率常數 </a:t>
            </a:r>
            <a:r>
              <a:rPr lang="en-US" altLang="zh-TW" sz="2400" smtClean="0">
                <a:ea typeface="標楷體" pitchFamily="65" charset="-120"/>
              </a:rPr>
              <a:t>K=0.311 min</a:t>
            </a:r>
            <a:r>
              <a:rPr lang="en-US" altLang="zh-TW" sz="2400" baseline="30000" smtClean="0">
                <a:ea typeface="標楷體" pitchFamily="65" charset="-120"/>
              </a:rPr>
              <a:t>-1</a:t>
            </a:r>
            <a:r>
              <a:rPr lang="en-US" altLang="zh-TW" sz="2400" smtClean="0">
                <a:ea typeface="標楷體" pitchFamily="65" charset="-120"/>
              </a:rPr>
              <a:t>，</a:t>
            </a:r>
            <a:r>
              <a:rPr lang="zh-TW" altLang="zh-TW" sz="2400" smtClean="0">
                <a:ea typeface="標楷體" pitchFamily="65" charset="-120"/>
              </a:rPr>
              <a:t>初始狀態是 t=0, X</a:t>
            </a:r>
            <a:r>
              <a:rPr lang="zh-TW" altLang="zh-TW" sz="2400" baseline="-25000" smtClean="0">
                <a:ea typeface="標楷體" pitchFamily="65" charset="-120"/>
              </a:rPr>
              <a:t>A</a:t>
            </a:r>
            <a:r>
              <a:rPr lang="zh-TW" altLang="zh-TW" sz="2400" smtClean="0">
                <a:ea typeface="標楷體" pitchFamily="65" charset="-120"/>
              </a:rPr>
              <a:t>=0</a:t>
            </a:r>
            <a:endParaRPr lang="en-US" altLang="zh-TW" sz="2400" smtClean="0"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400" smtClean="0">
                <a:ea typeface="標楷體" pitchFamily="65" charset="-120"/>
              </a:rPr>
              <a:t>	</a:t>
            </a:r>
            <a:r>
              <a:rPr lang="zh-TW" altLang="en-US" sz="2400" smtClean="0">
                <a:ea typeface="標楷體" pitchFamily="65" charset="-120"/>
              </a:rPr>
              <a:t>速率定義式以轉化率 </a:t>
            </a:r>
            <a:r>
              <a:rPr lang="en-US" altLang="zh-TW" sz="2400" smtClean="0">
                <a:ea typeface="標楷體" pitchFamily="65" charset="-120"/>
              </a:rPr>
              <a:t>X</a:t>
            </a:r>
            <a:r>
              <a:rPr lang="en-US" altLang="zh-TW" sz="2400" baseline="-25000" smtClean="0">
                <a:ea typeface="標楷體" pitchFamily="65" charset="-120"/>
              </a:rPr>
              <a:t>A</a:t>
            </a:r>
            <a:r>
              <a:rPr lang="en-US" altLang="zh-TW" sz="2400" smtClean="0">
                <a:ea typeface="標楷體" pitchFamily="65" charset="-120"/>
              </a:rPr>
              <a:t> </a:t>
            </a:r>
            <a:r>
              <a:rPr lang="zh-TW" altLang="en-US" sz="2400" smtClean="0">
                <a:ea typeface="標楷體" pitchFamily="65" charset="-120"/>
              </a:rPr>
              <a:t>表示為</a:t>
            </a:r>
          </a:p>
          <a:p>
            <a:pPr eaLnBrk="1" hangingPunct="1">
              <a:buFont typeface="Wingdings" pitchFamily="2" charset="2"/>
              <a:buNone/>
            </a:pPr>
            <a:endParaRPr lang="zh-TW" altLang="en-US" sz="2400" smtClean="0"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 sz="2400" smtClean="0"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400" smtClean="0">
                <a:ea typeface="標楷體" pitchFamily="65" charset="-120"/>
              </a:rPr>
              <a:t>	當</a:t>
            </a:r>
            <a:r>
              <a:rPr lang="en-US" altLang="zh-TW" sz="2400" smtClean="0">
                <a:ea typeface="標楷體" pitchFamily="65" charset="-120"/>
              </a:rPr>
              <a:t>t=2.229</a:t>
            </a:r>
            <a:r>
              <a:rPr lang="zh-TW" altLang="en-US" sz="2400" smtClean="0">
                <a:ea typeface="標楷體" pitchFamily="65" charset="-120"/>
              </a:rPr>
              <a:t>時， </a:t>
            </a:r>
            <a:r>
              <a:rPr lang="en-US" altLang="zh-TW" sz="2400" smtClean="0">
                <a:ea typeface="標楷體" pitchFamily="65" charset="-120"/>
              </a:rPr>
              <a:t>X</a:t>
            </a:r>
            <a:r>
              <a:rPr lang="en-US" altLang="zh-TW" sz="2400" baseline="-25000" smtClean="0">
                <a:ea typeface="標楷體" pitchFamily="65" charset="-120"/>
              </a:rPr>
              <a:t>A</a:t>
            </a:r>
            <a:r>
              <a:rPr lang="en-US" altLang="zh-TW" sz="2400" smtClean="0">
                <a:ea typeface="標楷體" pitchFamily="65" charset="-120"/>
              </a:rPr>
              <a:t>=0.5 </a:t>
            </a:r>
            <a:r>
              <a:rPr lang="zh-TW" altLang="zh-TW" sz="2400" smtClean="0">
                <a:ea typeface="標楷體" pitchFamily="65" charset="-120"/>
              </a:rPr>
              <a:t>，</a:t>
            </a:r>
            <a:r>
              <a:rPr lang="zh-TW" altLang="en-US" sz="2400" smtClean="0">
                <a:ea typeface="標楷體" pitchFamily="65" charset="-120"/>
              </a:rPr>
              <a:t>請計算</a:t>
            </a:r>
            <a:r>
              <a:rPr lang="zh-TW" altLang="zh-TW" sz="2400" smtClean="0">
                <a:ea typeface="標楷體" pitchFamily="65" charset="-120"/>
              </a:rPr>
              <a:t>並做出這段時間內X</a:t>
            </a:r>
            <a:r>
              <a:rPr lang="zh-TW" altLang="zh-TW" sz="2400" baseline="-25000" smtClean="0">
                <a:ea typeface="標楷體" pitchFamily="65" charset="-120"/>
              </a:rPr>
              <a:t>A</a:t>
            </a:r>
            <a:r>
              <a:rPr lang="zh-TW" altLang="zh-TW" sz="2400" smtClean="0">
                <a:ea typeface="標楷體" pitchFamily="65" charset="-120"/>
              </a:rPr>
              <a:t> 對 </a:t>
            </a:r>
            <a:r>
              <a:rPr lang="en-US" altLang="zh-TW" sz="2400" smtClean="0">
                <a:ea typeface="標楷體" pitchFamily="65" charset="-120"/>
              </a:rPr>
              <a:t>t </a:t>
            </a:r>
            <a:r>
              <a:rPr lang="zh-TW" altLang="en-US" sz="2400" smtClean="0">
                <a:ea typeface="標楷體" pitchFamily="65" charset="-120"/>
              </a:rPr>
              <a:t>的圖形。</a:t>
            </a:r>
          </a:p>
        </p:txBody>
      </p:sp>
      <p:graphicFrame>
        <p:nvGraphicFramePr>
          <p:cNvPr id="24581" name="Object 2"/>
          <p:cNvGraphicFramePr>
            <a:graphicFrameLocks noChangeAspect="1"/>
          </p:cNvGraphicFramePr>
          <p:nvPr/>
        </p:nvGraphicFramePr>
        <p:xfrm>
          <a:off x="3419475" y="2997200"/>
          <a:ext cx="24384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方程式" r:id="rId3" imgW="1091726" imgH="393529" progId="Equation.3">
                  <p:embed/>
                </p:oleObj>
              </mc:Choice>
              <mc:Fallback>
                <p:oleObj name="方程式" r:id="rId3" imgW="109172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997200"/>
                        <a:ext cx="2438400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9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6632"/>
            <a:ext cx="58293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068960"/>
            <a:ext cx="46482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48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000125"/>
            <a:ext cx="62865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E2689A-31B0-4128-997D-62C91231F862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214313"/>
            <a:ext cx="82296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zh-TW" altLang="en-US" sz="4400" dirty="0">
                <a:solidFill>
                  <a:srgbClr val="FF0000"/>
                </a:solidFill>
                <a:latin typeface="+mn-lt"/>
                <a:ea typeface="標楷體" pitchFamily="65" charset="-120"/>
                <a:cs typeface="+mj-cs"/>
              </a:rPr>
              <a:t>何謂</a:t>
            </a:r>
            <a:r>
              <a:rPr kumimoji="0" lang="en-US" altLang="zh-TW" sz="4400" dirty="0" err="1">
                <a:solidFill>
                  <a:srgbClr val="FF0000"/>
                </a:solidFill>
                <a:latin typeface="+mn-lt"/>
                <a:ea typeface="標楷體" pitchFamily="65" charset="-120"/>
                <a:cs typeface="+mj-cs"/>
              </a:rPr>
              <a:t>Simulink</a:t>
            </a:r>
            <a:endParaRPr kumimoji="0" lang="en-US" altLang="zh-TW" sz="4400" dirty="0">
              <a:solidFill>
                <a:srgbClr val="FF0000"/>
              </a:solidFill>
              <a:latin typeface="+mn-lt"/>
              <a:ea typeface="標楷體" pitchFamily="65" charset="-120"/>
              <a:cs typeface="+mj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54050" y="5535613"/>
            <a:ext cx="7531100" cy="1200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一種用於對動態系統進行建模</a:t>
            </a:r>
            <a:r>
              <a:rPr lang="en-US" altLang="zh-TW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(modeling)</a:t>
            </a:r>
            <a:r>
              <a:rPr lang="zh-TW" altLang="en-US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、模擬</a:t>
            </a:r>
            <a:r>
              <a:rPr lang="en-US" altLang="zh-TW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(simulating)</a:t>
            </a:r>
            <a:r>
              <a:rPr lang="zh-TW" altLang="en-US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和分析</a:t>
            </a:r>
            <a:r>
              <a:rPr lang="en-US" altLang="zh-TW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(analyzing)</a:t>
            </a:r>
            <a:r>
              <a:rPr lang="zh-TW" altLang="en-US" sz="2400" dirty="0">
                <a:solidFill>
                  <a:srgbClr val="0033CC"/>
                </a:solidFill>
                <a:latin typeface="+mn-lt"/>
                <a:ea typeface="標楷體" pitchFamily="65" charset="-120"/>
              </a:rPr>
              <a:t>的軟體。它支援連續時間、離散時間或兩者混合的線性和非線性系統。</a:t>
            </a:r>
            <a:endParaRPr lang="zh-TW" altLang="en-US" sz="2400" dirty="0">
              <a:latin typeface="+mn-lt"/>
              <a:ea typeface="標楷體" pitchFamily="65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286000" y="1428750"/>
            <a:ext cx="285750" cy="35718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 flipH="1" flipV="1">
            <a:off x="2571750" y="1785938"/>
            <a:ext cx="214313" cy="728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0" name="文字方塊 12"/>
          <p:cNvSpPr txBox="1">
            <a:spLocks noChangeArrowheads="1"/>
          </p:cNvSpPr>
          <p:nvPr/>
        </p:nvSpPr>
        <p:spPr bwMode="auto">
          <a:xfrm>
            <a:off x="2571750" y="2571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b="1">
                <a:solidFill>
                  <a:srgbClr val="FF0000"/>
                </a:solidFill>
                <a:latin typeface="Arial" charset="0"/>
              </a:rPr>
              <a:t>Open simulink</a:t>
            </a:r>
            <a:endParaRPr lang="zh-TW" altLang="en-US" sz="1800" b="1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84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75"/>
            <a:ext cx="8229600" cy="703263"/>
          </a:xfrm>
        </p:spPr>
        <p:txBody>
          <a:bodyPr>
            <a:normAutofit fontScale="90000"/>
          </a:bodyPr>
          <a:lstStyle/>
          <a:p>
            <a:r>
              <a:rPr lang="en-US" altLang="zh-TW" smtClean="0"/>
              <a:t>Control System</a:t>
            </a:r>
          </a:p>
        </p:txBody>
      </p:sp>
      <p:sp>
        <p:nvSpPr>
          <p:cNvPr id="29699" name="AutoShape 8"/>
          <p:cNvSpPr>
            <a:spLocks noChangeArrowheads="1"/>
          </p:cNvSpPr>
          <p:nvPr/>
        </p:nvSpPr>
        <p:spPr bwMode="auto">
          <a:xfrm>
            <a:off x="3286125" y="2786063"/>
            <a:ext cx="792163" cy="360362"/>
          </a:xfrm>
          <a:prstGeom prst="rightArrow">
            <a:avLst>
              <a:gd name="adj1" fmla="val 50000"/>
              <a:gd name="adj2" fmla="val 54956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9700" name="群組 10"/>
          <p:cNvGrpSpPr>
            <a:grpSpLocks/>
          </p:cNvGrpSpPr>
          <p:nvPr/>
        </p:nvGrpSpPr>
        <p:grpSpPr bwMode="auto">
          <a:xfrm>
            <a:off x="1928813" y="2571750"/>
            <a:ext cx="5759450" cy="1649413"/>
            <a:chOff x="1547813" y="3284538"/>
            <a:chExt cx="5759450" cy="1649412"/>
          </a:xfrm>
        </p:grpSpPr>
        <p:sp>
          <p:nvSpPr>
            <p:cNvPr id="29701" name="Rectangle 4"/>
            <p:cNvSpPr>
              <a:spLocks noChangeArrowheads="1"/>
            </p:cNvSpPr>
            <p:nvPr/>
          </p:nvSpPr>
          <p:spPr bwMode="auto">
            <a:xfrm>
              <a:off x="1547813" y="3284538"/>
              <a:ext cx="1439862" cy="793750"/>
            </a:xfrm>
            <a:prstGeom prst="rect">
              <a:avLst/>
            </a:prstGeom>
            <a:solidFill>
              <a:srgbClr val="00808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 b="1">
                  <a:solidFill>
                    <a:schemeClr val="tx1"/>
                  </a:solidFill>
                  <a:latin typeface="Arial" charset="0"/>
                </a:rPr>
                <a:t>Input</a:t>
              </a:r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3708400" y="3284538"/>
              <a:ext cx="1439863" cy="795337"/>
            </a:xfrm>
            <a:prstGeom prst="rect">
              <a:avLst/>
            </a:prstGeom>
            <a:solidFill>
              <a:srgbClr val="00808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 b="1">
                  <a:solidFill>
                    <a:schemeClr val="tx1"/>
                  </a:solidFill>
                  <a:latin typeface="Arial" charset="0"/>
                </a:rPr>
                <a:t>System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3284538"/>
              <a:ext cx="1439863" cy="795337"/>
            </a:xfrm>
            <a:prstGeom prst="rect">
              <a:avLst/>
            </a:prstGeom>
            <a:solidFill>
              <a:srgbClr val="00808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 b="1">
                  <a:solidFill>
                    <a:schemeClr val="tx1"/>
                  </a:solidFill>
                  <a:latin typeface="Arial" charset="0"/>
                </a:rPr>
                <a:t>Output</a:t>
              </a:r>
            </a:p>
          </p:txBody>
        </p:sp>
        <p:sp>
          <p:nvSpPr>
            <p:cNvPr id="29704" name="AutoShape 9"/>
            <p:cNvSpPr>
              <a:spLocks noChangeArrowheads="1"/>
            </p:cNvSpPr>
            <p:nvPr/>
          </p:nvSpPr>
          <p:spPr bwMode="auto">
            <a:xfrm>
              <a:off x="5076825" y="3500438"/>
              <a:ext cx="792163" cy="360362"/>
            </a:xfrm>
            <a:prstGeom prst="rightArrow">
              <a:avLst>
                <a:gd name="adj1" fmla="val 50000"/>
                <a:gd name="adj2" fmla="val 54956"/>
              </a:avLst>
            </a:prstGeom>
            <a:solidFill>
              <a:srgbClr val="FFCC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9705" name="Text Box 10"/>
            <p:cNvSpPr txBox="1">
              <a:spLocks noChangeArrowheads="1"/>
            </p:cNvSpPr>
            <p:nvPr/>
          </p:nvSpPr>
          <p:spPr bwMode="auto">
            <a:xfrm>
              <a:off x="1619250" y="4292600"/>
              <a:ext cx="10858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Source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block set</a:t>
              </a:r>
            </a:p>
          </p:txBody>
        </p:sp>
        <p:sp>
          <p:nvSpPr>
            <p:cNvPr id="29706" name="Text Box 11"/>
            <p:cNvSpPr txBox="1">
              <a:spLocks noChangeArrowheads="1"/>
            </p:cNvSpPr>
            <p:nvPr/>
          </p:nvSpPr>
          <p:spPr bwMode="auto">
            <a:xfrm>
              <a:off x="3563938" y="4292600"/>
              <a:ext cx="17589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Interconnected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block set</a:t>
              </a:r>
            </a:p>
          </p:txBody>
        </p:sp>
        <p:sp>
          <p:nvSpPr>
            <p:cNvPr id="29707" name="Text Box 12"/>
            <p:cNvSpPr txBox="1">
              <a:spLocks noChangeArrowheads="1"/>
            </p:cNvSpPr>
            <p:nvPr/>
          </p:nvSpPr>
          <p:spPr bwMode="auto">
            <a:xfrm>
              <a:off x="6011863" y="4292600"/>
              <a:ext cx="10858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0070C0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rgbClr val="00B050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Sink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chemeClr val="tx1"/>
                  </a:solidFill>
                  <a:latin typeface="Arial" charset="0"/>
                </a:rPr>
                <a:t>block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48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857250"/>
            <a:ext cx="6500813" cy="580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28EE5-109A-489A-8D53-37B18969ED0A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 err="1">
                <a:solidFill>
                  <a:srgbClr val="FF0000"/>
                </a:solidFill>
                <a:latin typeface="+mn-lt"/>
                <a:ea typeface="標楷體" pitchFamily="65" charset="-120"/>
                <a:cs typeface="+mj-cs"/>
              </a:rPr>
              <a:t>Simulink</a:t>
            </a:r>
            <a:r>
              <a:rPr kumimoji="0" lang="zh-TW" altLang="en-US" sz="4400" dirty="0">
                <a:solidFill>
                  <a:srgbClr val="FF0000"/>
                </a:solidFill>
                <a:latin typeface="+mn-lt"/>
                <a:ea typeface="標楷體" pitchFamily="65" charset="-120"/>
                <a:cs typeface="+mj-cs"/>
              </a:rPr>
              <a:t>方塊庫</a:t>
            </a:r>
            <a:endParaRPr kumimoji="0" lang="en-US" altLang="zh-TW" sz="4400" dirty="0">
              <a:solidFill>
                <a:srgbClr val="FF0000"/>
              </a:solidFill>
              <a:latin typeface="+mn-lt"/>
              <a:ea typeface="標楷體" pitchFamily="65" charset="-120"/>
              <a:cs typeface="+mj-cs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5500688" y="2000250"/>
            <a:ext cx="1571625" cy="5715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3571875" y="3571875"/>
            <a:ext cx="1571625" cy="5715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5500688" y="5072063"/>
            <a:ext cx="1571625" cy="5715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9" name="圓角矩形 8"/>
          <p:cNvSpPr/>
          <p:nvPr/>
        </p:nvSpPr>
        <p:spPr>
          <a:xfrm>
            <a:off x="3571875" y="5072063"/>
            <a:ext cx="1571625" cy="5715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61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D7DD7F-46CF-488C-82A2-2A0BE4B4B099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Simulink</a:t>
            </a:r>
            <a:endParaRPr kumimoji="0" lang="en-US" altLang="zh-TW" sz="44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576388"/>
            <a:ext cx="24034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5" y="2643188"/>
            <a:ext cx="275431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85750" y="857250"/>
            <a:ext cx="314325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kumimoji="0" lang="en-US" altLang="zh-TW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-Continuous</a:t>
            </a:r>
          </a:p>
        </p:txBody>
      </p:sp>
      <p:pic>
        <p:nvPicPr>
          <p:cNvPr id="3175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143375"/>
            <a:ext cx="150018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5000625"/>
            <a:ext cx="1571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5929313"/>
            <a:ext cx="18129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28625" y="3429000"/>
            <a:ext cx="45720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kumimoji="0" lang="en-US" altLang="zh-TW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-Math Operation</a:t>
            </a:r>
          </a:p>
        </p:txBody>
      </p:sp>
      <p:sp>
        <p:nvSpPr>
          <p:cNvPr id="31755" name="文字方塊 14"/>
          <p:cNvSpPr txBox="1">
            <a:spLocks noChangeArrowheads="1"/>
          </p:cNvSpPr>
          <p:nvPr/>
        </p:nvSpPr>
        <p:spPr bwMode="auto">
          <a:xfrm>
            <a:off x="3714750" y="17145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轉移函數</a:t>
            </a:r>
            <a:r>
              <a:rPr lang="en-US" altLang="zh-TW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多項式型式</a:t>
            </a:r>
            <a:r>
              <a:rPr lang="en-US" altLang="zh-TW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1756" name="文字方塊 15"/>
          <p:cNvSpPr txBox="1">
            <a:spLocks noChangeArrowheads="1"/>
          </p:cNvSpPr>
          <p:nvPr/>
        </p:nvSpPr>
        <p:spPr bwMode="auto">
          <a:xfrm>
            <a:off x="4143375" y="2786063"/>
            <a:ext cx="3429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時間延遲</a:t>
            </a:r>
          </a:p>
        </p:txBody>
      </p:sp>
      <p:sp>
        <p:nvSpPr>
          <p:cNvPr id="31757" name="文字方塊 16"/>
          <p:cNvSpPr txBox="1">
            <a:spLocks noChangeArrowheads="1"/>
          </p:cNvSpPr>
          <p:nvPr/>
        </p:nvSpPr>
        <p:spPr bwMode="auto">
          <a:xfrm>
            <a:off x="3071813" y="5143500"/>
            <a:ext cx="171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比例控制器</a:t>
            </a:r>
          </a:p>
        </p:txBody>
      </p:sp>
    </p:spTree>
    <p:extLst>
      <p:ext uri="{BB962C8B-B14F-4D97-AF65-F5344CB8AC3E}">
        <p14:creationId xmlns:p14="http://schemas.microsoft.com/office/powerpoint/2010/main" val="40946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31BB1-A136-4787-9619-C51A65FD48CE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Simulink</a:t>
            </a:r>
            <a:endParaRPr kumimoji="0" lang="en-US" altLang="zh-TW" sz="44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85750" y="857250"/>
            <a:ext cx="314325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kumimoji="0" lang="en-US" altLang="zh-TW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-Sinks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28625" y="3429000"/>
            <a:ext cx="45720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kumimoji="0" lang="en-US" altLang="zh-TW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-Source</a:t>
            </a:r>
          </a:p>
        </p:txBody>
      </p:sp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714500"/>
            <a:ext cx="157638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2500313"/>
            <a:ext cx="2303463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143375"/>
            <a:ext cx="1516063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786313"/>
            <a:ext cx="13573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572125"/>
            <a:ext cx="160178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143375"/>
            <a:ext cx="15954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929188"/>
            <a:ext cx="12985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1" name="文字方塊 18"/>
          <p:cNvSpPr txBox="1">
            <a:spLocks noChangeArrowheads="1"/>
          </p:cNvSpPr>
          <p:nvPr/>
        </p:nvSpPr>
        <p:spPr bwMode="auto">
          <a:xfrm>
            <a:off x="2571750" y="1785938"/>
            <a:ext cx="171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示波器</a:t>
            </a:r>
          </a:p>
        </p:txBody>
      </p:sp>
      <p:sp>
        <p:nvSpPr>
          <p:cNvPr id="32782" name="文字方塊 19"/>
          <p:cNvSpPr txBox="1">
            <a:spLocks noChangeArrowheads="1"/>
          </p:cNvSpPr>
          <p:nvPr/>
        </p:nvSpPr>
        <p:spPr bwMode="auto">
          <a:xfrm>
            <a:off x="3214688" y="257175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將數據寫入工作空間中之矩陣</a:t>
            </a:r>
          </a:p>
        </p:txBody>
      </p:sp>
      <p:sp>
        <p:nvSpPr>
          <p:cNvPr id="32783" name="文字方塊 20"/>
          <p:cNvSpPr txBox="1">
            <a:spLocks noChangeArrowheads="1"/>
          </p:cNvSpPr>
          <p:nvPr/>
        </p:nvSpPr>
        <p:spPr bwMode="auto">
          <a:xfrm>
            <a:off x="2357438" y="4181475"/>
            <a:ext cx="171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常數</a:t>
            </a:r>
          </a:p>
        </p:txBody>
      </p:sp>
      <p:sp>
        <p:nvSpPr>
          <p:cNvPr id="32784" name="文字方塊 21"/>
          <p:cNvSpPr txBox="1">
            <a:spLocks noChangeArrowheads="1"/>
          </p:cNvSpPr>
          <p:nvPr/>
        </p:nvSpPr>
        <p:spPr bwMode="auto">
          <a:xfrm>
            <a:off x="2428875" y="4929188"/>
            <a:ext cx="171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斜波訊號</a:t>
            </a:r>
          </a:p>
        </p:txBody>
      </p:sp>
      <p:sp>
        <p:nvSpPr>
          <p:cNvPr id="32785" name="文字方塊 22"/>
          <p:cNvSpPr txBox="1">
            <a:spLocks noChangeArrowheads="1"/>
          </p:cNvSpPr>
          <p:nvPr/>
        </p:nvSpPr>
        <p:spPr bwMode="auto">
          <a:xfrm>
            <a:off x="2500313" y="5715000"/>
            <a:ext cx="171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脈波產生器</a:t>
            </a:r>
          </a:p>
        </p:txBody>
      </p:sp>
      <p:sp>
        <p:nvSpPr>
          <p:cNvPr id="32786" name="文字方塊 23"/>
          <p:cNvSpPr txBox="1">
            <a:spLocks noChangeArrowheads="1"/>
          </p:cNvSpPr>
          <p:nvPr/>
        </p:nvSpPr>
        <p:spPr bwMode="auto">
          <a:xfrm>
            <a:off x="6286500" y="4143375"/>
            <a:ext cx="171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正弦波訊號</a:t>
            </a:r>
          </a:p>
        </p:txBody>
      </p:sp>
      <p:sp>
        <p:nvSpPr>
          <p:cNvPr id="32787" name="文字方塊 24"/>
          <p:cNvSpPr txBox="1">
            <a:spLocks noChangeArrowheads="1"/>
          </p:cNvSpPr>
          <p:nvPr/>
        </p:nvSpPr>
        <p:spPr bwMode="auto">
          <a:xfrm>
            <a:off x="5929313" y="4967288"/>
            <a:ext cx="171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B050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步階訊號</a:t>
            </a:r>
          </a:p>
        </p:txBody>
      </p:sp>
    </p:spTree>
    <p:extLst>
      <p:ext uri="{BB962C8B-B14F-4D97-AF65-F5344CB8AC3E}">
        <p14:creationId xmlns:p14="http://schemas.microsoft.com/office/powerpoint/2010/main" val="955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E6186-313F-4368-9FD4-7157B6B8D411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463" y="1428750"/>
            <a:ext cx="594360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22960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Simulink-Simulink</a:t>
            </a: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Extras-Additional Linear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357563" y="2500313"/>
            <a:ext cx="1714500" cy="50006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4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E2377-B5F0-4873-9801-8F04DB6F2CF3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Simulink</a:t>
            </a: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-Search</a:t>
            </a:r>
          </a:p>
        </p:txBody>
      </p:sp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6164263" cy="550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圓角矩形 6"/>
          <p:cNvSpPr/>
          <p:nvPr/>
        </p:nvSpPr>
        <p:spPr>
          <a:xfrm>
            <a:off x="2214563" y="1643063"/>
            <a:ext cx="1785937" cy="3571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86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BDAA1D-0A45-4AE4-940D-9B77D797709D}" type="slidenum">
              <a:rPr lang="zh-TW" altLang="en-US" smtClean="0"/>
              <a:pPr>
                <a:defRPr/>
              </a:pPr>
              <a:t>9</a:t>
            </a:fld>
            <a:endParaRPr lang="zh-TW" altLang="en-US"/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571625"/>
            <a:ext cx="59531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2619375"/>
            <a:ext cx="5295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圓角矩形 5"/>
          <p:cNvSpPr/>
          <p:nvPr/>
        </p:nvSpPr>
        <p:spPr>
          <a:xfrm>
            <a:off x="857250" y="2071688"/>
            <a:ext cx="285750" cy="3571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36830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kumimoji="0" lang="en-US" altLang="zh-TW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New Model-Example 1</a:t>
            </a:r>
          </a:p>
        </p:txBody>
      </p:sp>
    </p:spTree>
    <p:extLst>
      <p:ext uri="{BB962C8B-B14F-4D97-AF65-F5344CB8AC3E}">
        <p14:creationId xmlns:p14="http://schemas.microsoft.com/office/powerpoint/2010/main" val="18829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165</Words>
  <Application>Microsoft Office PowerPoint</Application>
  <PresentationFormat>如螢幕大小 (4:3)</PresentationFormat>
  <Paragraphs>67</Paragraphs>
  <Slides>18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0" baseType="lpstr">
      <vt:lpstr>Office 佈景主題</vt:lpstr>
      <vt:lpstr>方程式</vt:lpstr>
      <vt:lpstr>Simulink</vt:lpstr>
      <vt:lpstr>PowerPoint 簡報</vt:lpstr>
      <vt:lpstr>Control System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Example 2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Simulink</dc:title>
  <dc:creator>Conlin Kang</dc:creator>
  <cp:lastModifiedBy>JangLAB</cp:lastModifiedBy>
  <cp:revision>8</cp:revision>
  <dcterms:created xsi:type="dcterms:W3CDTF">2014-02-20T03:47:20Z</dcterms:created>
  <dcterms:modified xsi:type="dcterms:W3CDTF">2015-02-25T03:00:38Z</dcterms:modified>
</cp:coreProperties>
</file>